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99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8D6E61E-1958-4E39-A65C-D300ADDD5E2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13344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E851D-515D-4040-9E8B-ECE42F8E5B4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2966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35BE89-8529-4136-BA1F-2D9A3E06A71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9475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6EF94-2EA0-4879-A188-796657EA9C4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5846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99EAE8-7098-4554-B567-622A8949069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5127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BD933A-5E86-4C4E-8988-BB201E2A147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6167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19470F-6812-41A5-BABF-1A09A844E60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061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8BDB37-9CA9-43BA-A405-8850C102990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55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1ADD5-806F-4699-A7C8-E10AFB90DC7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933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F507C6-F391-4D25-8C8B-D0497168C25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5457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2D58A5-3122-426C-A7C7-AA8A819FBFB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50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5EF9F3-29AE-4845-A380-7C61C21CB59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4837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8E5E2E8-CF2D-4AD4-939B-1FD822F03F34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de-DE" sz="2400" b="1"/>
              <a:t>Beispiel 4.3.5.1 (Polynomdivision)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>
              <a:buFontTx/>
              <a:buNone/>
            </a:pPr>
            <a:r>
              <a:rPr lang="de-DE" sz="2400"/>
              <a:t>Wir suchen die Nullstellen der Funktion f(x)=x</a:t>
            </a:r>
            <a:r>
              <a:rPr lang="de-DE" sz="2400" baseline="30000"/>
              <a:t>3</a:t>
            </a:r>
            <a:r>
              <a:rPr lang="de-DE" sz="2400"/>
              <a:t>-3x</a:t>
            </a:r>
            <a:r>
              <a:rPr lang="de-DE" sz="2400" baseline="30000"/>
              <a:t>2</a:t>
            </a:r>
            <a:r>
              <a:rPr lang="de-DE" sz="2400"/>
              <a:t>-x+3.</a:t>
            </a:r>
          </a:p>
          <a:p>
            <a:pPr>
              <a:buFontTx/>
              <a:buNone/>
            </a:pPr>
            <a:r>
              <a:rPr lang="de-DE" sz="2400"/>
              <a:t>Durch Ausprobieren erhält man als erste Nullstelle: x</a:t>
            </a:r>
            <a:r>
              <a:rPr lang="de-DE" sz="2400" baseline="-25000"/>
              <a:t>1</a:t>
            </a:r>
            <a:r>
              <a:rPr lang="de-DE" sz="2400"/>
              <a:t>=</a:t>
            </a:r>
            <a:r>
              <a:rPr lang="de-DE" sz="2400">
                <a:solidFill>
                  <a:srgbClr val="FF0000"/>
                </a:solidFill>
              </a:rPr>
              <a:t>1</a:t>
            </a:r>
            <a:r>
              <a:rPr lang="de-DE" sz="2400"/>
              <a:t>.</a:t>
            </a:r>
          </a:p>
          <a:p>
            <a:pPr>
              <a:buFontTx/>
              <a:buNone/>
            </a:pPr>
            <a:r>
              <a:rPr lang="de-DE" sz="2400"/>
              <a:t>Polynomdivision:</a:t>
            </a:r>
          </a:p>
          <a:p>
            <a:pPr>
              <a:buFontTx/>
              <a:buNone/>
            </a:pPr>
            <a:r>
              <a:rPr lang="de-DE" sz="2800"/>
              <a:t>	</a:t>
            </a:r>
            <a:r>
              <a:rPr lang="de-DE" sz="2400"/>
              <a:t>(</a:t>
            </a:r>
            <a:r>
              <a:rPr lang="de-DE" sz="2400">
                <a:solidFill>
                  <a:schemeClr val="hlink"/>
                </a:solidFill>
              </a:rPr>
              <a:t>x</a:t>
            </a:r>
            <a:r>
              <a:rPr lang="de-DE" sz="2400" baseline="30000">
                <a:solidFill>
                  <a:schemeClr val="hlink"/>
                </a:solidFill>
              </a:rPr>
              <a:t>3</a:t>
            </a:r>
            <a:r>
              <a:rPr lang="de-DE" sz="2400"/>
              <a:t>-3x</a:t>
            </a:r>
            <a:r>
              <a:rPr lang="de-DE" sz="2400" baseline="30000"/>
              <a:t>2</a:t>
            </a:r>
            <a:r>
              <a:rPr lang="de-DE" sz="2400"/>
              <a:t>-x+3):(x-</a:t>
            </a:r>
            <a:r>
              <a:rPr lang="de-DE" sz="2400">
                <a:solidFill>
                  <a:srgbClr val="FF0000"/>
                </a:solidFill>
              </a:rPr>
              <a:t>1</a:t>
            </a:r>
            <a:r>
              <a:rPr lang="de-DE" sz="2400"/>
              <a:t>)=</a:t>
            </a:r>
            <a:endParaRPr lang="de-DE" sz="2400">
              <a:solidFill>
                <a:srgbClr val="FF9933"/>
              </a:solidFill>
            </a:endParaRPr>
          </a:p>
          <a:p>
            <a:pPr>
              <a:buFontTx/>
              <a:buNone/>
            </a:pPr>
            <a:r>
              <a:rPr lang="de-DE" sz="2800"/>
              <a:t>	</a:t>
            </a:r>
            <a:endParaRPr lang="de-DE" sz="2800">
              <a:solidFill>
                <a:srgbClr val="CC6600"/>
              </a:solidFill>
            </a:endParaRPr>
          </a:p>
          <a:p>
            <a:pPr>
              <a:buFontTx/>
              <a:buNone/>
            </a:pPr>
            <a:r>
              <a:rPr lang="de-DE" sz="2800"/>
              <a:t>	    			</a:t>
            </a:r>
          </a:p>
          <a:p>
            <a:pPr>
              <a:buFontTx/>
              <a:buNone/>
            </a:pPr>
            <a:r>
              <a:rPr lang="de-DE" sz="2800"/>
              <a:t>	  		</a:t>
            </a:r>
          </a:p>
          <a:p>
            <a:pPr>
              <a:buFontTx/>
              <a:buNone/>
            </a:pPr>
            <a:r>
              <a:rPr lang="de-DE" sz="2800"/>
              <a:t>		 </a:t>
            </a:r>
          </a:p>
          <a:p>
            <a:pPr>
              <a:buFontTx/>
              <a:buNone/>
            </a:pPr>
            <a:r>
              <a:rPr lang="de-DE" sz="2800"/>
              <a:t>			</a:t>
            </a:r>
          </a:p>
          <a:p>
            <a:pPr>
              <a:buFontTx/>
              <a:buNone/>
            </a:pPr>
            <a:endParaRPr lang="de-DE" sz="280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411413" y="2852738"/>
            <a:ext cx="22526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/>
              <a:t>Es gilt: </a:t>
            </a:r>
            <a:r>
              <a:rPr lang="de-DE" sz="2400">
                <a:solidFill>
                  <a:schemeClr val="hlink"/>
                </a:solidFill>
              </a:rPr>
              <a:t>x</a:t>
            </a:r>
            <a:r>
              <a:rPr lang="de-DE" sz="2400" baseline="30000">
                <a:solidFill>
                  <a:schemeClr val="hlink"/>
                </a:solidFill>
              </a:rPr>
              <a:t>3</a:t>
            </a:r>
            <a:r>
              <a:rPr lang="de-DE" sz="2400"/>
              <a:t>/x=</a:t>
            </a:r>
            <a:r>
              <a:rPr lang="de-DE" sz="2400">
                <a:solidFill>
                  <a:schemeClr val="hlink"/>
                </a:solidFill>
              </a:rPr>
              <a:t>x</a:t>
            </a:r>
            <a:r>
              <a:rPr lang="de-DE" sz="2400" baseline="30000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500563" y="2852738"/>
            <a:ext cx="2665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/>
              <a:t>und </a:t>
            </a:r>
            <a:r>
              <a:rPr lang="de-DE" sz="2400">
                <a:solidFill>
                  <a:schemeClr val="hlink"/>
                </a:solidFill>
              </a:rPr>
              <a:t>x</a:t>
            </a:r>
            <a:r>
              <a:rPr lang="de-DE" sz="2400" baseline="30000">
                <a:solidFill>
                  <a:schemeClr val="hlink"/>
                </a:solidFill>
              </a:rPr>
              <a:t>2</a:t>
            </a:r>
            <a:r>
              <a:rPr lang="de-DE" sz="2400"/>
              <a:t>(x-</a:t>
            </a:r>
            <a:r>
              <a:rPr lang="de-DE" sz="2400">
                <a:solidFill>
                  <a:srgbClr val="FF0000"/>
                </a:solidFill>
              </a:rPr>
              <a:t>1</a:t>
            </a:r>
            <a:r>
              <a:rPr lang="de-DE" sz="2400"/>
              <a:t>)=</a:t>
            </a:r>
            <a:r>
              <a:rPr lang="de-DE" sz="2400">
                <a:solidFill>
                  <a:srgbClr val="CC6600"/>
                </a:solidFill>
              </a:rPr>
              <a:t>x</a:t>
            </a:r>
            <a:r>
              <a:rPr lang="de-DE" sz="2400" baseline="30000">
                <a:solidFill>
                  <a:srgbClr val="CC6600"/>
                </a:solidFill>
              </a:rPr>
              <a:t>3</a:t>
            </a:r>
            <a:r>
              <a:rPr lang="de-DE" sz="2400">
                <a:solidFill>
                  <a:srgbClr val="CC6600"/>
                </a:solidFill>
              </a:rPr>
              <a:t>-x</a:t>
            </a:r>
            <a:r>
              <a:rPr lang="de-DE" sz="2400" baseline="30000">
                <a:solidFill>
                  <a:srgbClr val="CC6600"/>
                </a:solidFill>
              </a:rPr>
              <a:t>2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348038" y="2420938"/>
            <a:ext cx="5762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solidFill>
                  <a:schemeClr val="hlink"/>
                </a:solidFill>
              </a:rPr>
              <a:t>x</a:t>
            </a:r>
            <a:r>
              <a:rPr lang="de-DE" sz="2400" baseline="30000">
                <a:solidFill>
                  <a:schemeClr val="hlink"/>
                </a:solidFill>
              </a:rPr>
              <a:t>2</a:t>
            </a:r>
            <a:endParaRPr lang="de-DE" sz="2400" baseline="30000">
              <a:solidFill>
                <a:srgbClr val="CC6600"/>
              </a:solidFill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684213" y="2852738"/>
            <a:ext cx="1368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 u="sng"/>
              <a:t>-(</a:t>
            </a:r>
            <a:r>
              <a:rPr lang="de-DE" sz="2400" u="sng">
                <a:solidFill>
                  <a:srgbClr val="CC6600"/>
                </a:solidFill>
              </a:rPr>
              <a:t>x</a:t>
            </a:r>
            <a:r>
              <a:rPr lang="de-DE" sz="2400" u="sng" baseline="30000">
                <a:solidFill>
                  <a:srgbClr val="CC6600"/>
                </a:solidFill>
              </a:rPr>
              <a:t>3</a:t>
            </a:r>
            <a:r>
              <a:rPr lang="de-DE" sz="2400" u="sng">
                <a:solidFill>
                  <a:srgbClr val="CC6600"/>
                </a:solidFill>
              </a:rPr>
              <a:t>-x</a:t>
            </a:r>
            <a:r>
              <a:rPr lang="de-DE" sz="2400" u="sng" baseline="30000">
                <a:solidFill>
                  <a:srgbClr val="CC6600"/>
                </a:solidFill>
              </a:rPr>
              <a:t>2</a:t>
            </a:r>
            <a:r>
              <a:rPr lang="de-DE" sz="2400" u="sng"/>
              <a:t>)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627313" y="3644900"/>
            <a:ext cx="2736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/>
              <a:t>Es gilt: </a:t>
            </a:r>
            <a:r>
              <a:rPr lang="de-DE" sz="2400">
                <a:solidFill>
                  <a:schemeClr val="folHlink"/>
                </a:solidFill>
              </a:rPr>
              <a:t>-2x</a:t>
            </a:r>
            <a:r>
              <a:rPr lang="de-DE" sz="2400" baseline="30000">
                <a:solidFill>
                  <a:schemeClr val="folHlink"/>
                </a:solidFill>
              </a:rPr>
              <a:t>2</a:t>
            </a:r>
            <a:r>
              <a:rPr lang="de-DE" sz="2400"/>
              <a:t>/x=</a:t>
            </a:r>
            <a:r>
              <a:rPr lang="de-DE" sz="2400">
                <a:solidFill>
                  <a:schemeClr val="folHlink"/>
                </a:solidFill>
              </a:rPr>
              <a:t>-2x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3635375" y="2420938"/>
            <a:ext cx="649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solidFill>
                  <a:schemeClr val="folHlink"/>
                </a:solidFill>
              </a:rPr>
              <a:t>-2x  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5076825" y="3644900"/>
            <a:ext cx="3240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de-DE" sz="2400"/>
              <a:t>und </a:t>
            </a:r>
            <a:r>
              <a:rPr lang="de-DE" sz="2400">
                <a:solidFill>
                  <a:schemeClr val="folHlink"/>
                </a:solidFill>
              </a:rPr>
              <a:t>-2x</a:t>
            </a:r>
            <a:r>
              <a:rPr lang="de-DE" sz="2400"/>
              <a:t>(x-</a:t>
            </a:r>
            <a:r>
              <a:rPr lang="de-DE" sz="2400">
                <a:solidFill>
                  <a:srgbClr val="FF0000"/>
                </a:solidFill>
              </a:rPr>
              <a:t>1</a:t>
            </a:r>
            <a:r>
              <a:rPr lang="de-DE" sz="2400"/>
              <a:t>)=</a:t>
            </a:r>
            <a:r>
              <a:rPr lang="de-DE" sz="2400">
                <a:solidFill>
                  <a:srgbClr val="CC6600"/>
                </a:solidFill>
              </a:rPr>
              <a:t>-2x</a:t>
            </a:r>
            <a:r>
              <a:rPr lang="de-DE" sz="2400" baseline="30000">
                <a:solidFill>
                  <a:srgbClr val="CC6600"/>
                </a:solidFill>
              </a:rPr>
              <a:t>2</a:t>
            </a:r>
            <a:r>
              <a:rPr lang="de-DE" sz="2400">
                <a:solidFill>
                  <a:srgbClr val="CC6600"/>
                </a:solidFill>
              </a:rPr>
              <a:t>+2x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971550" y="3644900"/>
            <a:ext cx="1800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de-DE" sz="2400" u="sng"/>
              <a:t>-(</a:t>
            </a:r>
            <a:r>
              <a:rPr lang="de-DE" sz="2400" u="sng">
                <a:solidFill>
                  <a:srgbClr val="CC6600"/>
                </a:solidFill>
              </a:rPr>
              <a:t>-2x</a:t>
            </a:r>
            <a:r>
              <a:rPr lang="de-DE" sz="2400" u="sng" baseline="30000">
                <a:solidFill>
                  <a:srgbClr val="CC6600"/>
                </a:solidFill>
              </a:rPr>
              <a:t>2</a:t>
            </a:r>
            <a:r>
              <a:rPr lang="de-DE" sz="2400" u="sng">
                <a:solidFill>
                  <a:srgbClr val="CC6600"/>
                </a:solidFill>
              </a:rPr>
              <a:t>+2x</a:t>
            </a:r>
            <a:r>
              <a:rPr lang="de-DE" sz="2400" u="sng"/>
              <a:t>)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1763713" y="4005263"/>
            <a:ext cx="10080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de-DE" sz="2400">
                <a:solidFill>
                  <a:schemeClr val="accent2"/>
                </a:solidFill>
              </a:rPr>
              <a:t>-3x</a:t>
            </a:r>
            <a:r>
              <a:rPr lang="de-DE" sz="2400"/>
              <a:t>+3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2916238" y="4365625"/>
            <a:ext cx="2520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de-DE" sz="2400"/>
              <a:t>Es gilt: </a:t>
            </a:r>
            <a:r>
              <a:rPr lang="de-DE" sz="2400">
                <a:solidFill>
                  <a:schemeClr val="accent2"/>
                </a:solidFill>
              </a:rPr>
              <a:t>-3x</a:t>
            </a:r>
            <a:r>
              <a:rPr lang="de-DE" sz="2400">
                <a:solidFill>
                  <a:schemeClr val="folHlink"/>
                </a:solidFill>
              </a:rPr>
              <a:t> </a:t>
            </a:r>
            <a:r>
              <a:rPr lang="de-DE" sz="2400"/>
              <a:t>/x=</a:t>
            </a:r>
            <a:r>
              <a:rPr lang="de-DE" sz="2400">
                <a:solidFill>
                  <a:schemeClr val="accent2"/>
                </a:solidFill>
              </a:rPr>
              <a:t>-3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5219700" y="4365625"/>
            <a:ext cx="3241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de-DE" sz="2400"/>
              <a:t>und </a:t>
            </a:r>
            <a:r>
              <a:rPr lang="de-DE" sz="2400">
                <a:solidFill>
                  <a:schemeClr val="accent2"/>
                </a:solidFill>
              </a:rPr>
              <a:t>-3</a:t>
            </a:r>
            <a:r>
              <a:rPr lang="de-DE" sz="2400"/>
              <a:t>(x-</a:t>
            </a:r>
            <a:r>
              <a:rPr lang="de-DE" sz="2400">
                <a:solidFill>
                  <a:srgbClr val="FF0000"/>
                </a:solidFill>
              </a:rPr>
              <a:t>1</a:t>
            </a:r>
            <a:r>
              <a:rPr lang="de-DE" sz="2400"/>
              <a:t>)=</a:t>
            </a:r>
            <a:r>
              <a:rPr lang="de-DE" sz="2400">
                <a:solidFill>
                  <a:srgbClr val="CC6600"/>
                </a:solidFill>
              </a:rPr>
              <a:t>-3x+3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4140200" y="2420938"/>
            <a:ext cx="649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2400">
                <a:solidFill>
                  <a:schemeClr val="accent2"/>
                </a:solidFill>
              </a:rPr>
              <a:t>-3</a:t>
            </a:r>
            <a:r>
              <a:rPr lang="de-DE" sz="2400">
                <a:solidFill>
                  <a:schemeClr val="folHlink"/>
                </a:solidFill>
              </a:rPr>
              <a:t>  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1619250" y="4365625"/>
            <a:ext cx="1800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de-DE" sz="2400" u="sng"/>
              <a:t>-(</a:t>
            </a:r>
            <a:r>
              <a:rPr lang="de-DE" sz="2400" u="sng">
                <a:solidFill>
                  <a:srgbClr val="CC6600"/>
                </a:solidFill>
              </a:rPr>
              <a:t>-3x+3</a:t>
            </a:r>
            <a:r>
              <a:rPr lang="de-DE" sz="2400" u="sng"/>
              <a:t>)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2411413" y="4797425"/>
            <a:ext cx="43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de-DE" sz="2400"/>
              <a:t>0</a:t>
            </a:r>
            <a:endParaRPr lang="de-DE" sz="2400">
              <a:solidFill>
                <a:srgbClr val="CC6600"/>
              </a:solidFill>
            </a:endParaRP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1187450" y="3284538"/>
            <a:ext cx="1441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>
                <a:solidFill>
                  <a:schemeClr val="folHlink"/>
                </a:solidFill>
              </a:rPr>
              <a:t>-2x</a:t>
            </a:r>
            <a:r>
              <a:rPr lang="de-DE" sz="2400" baseline="30000">
                <a:solidFill>
                  <a:schemeClr val="folHlink"/>
                </a:solidFill>
              </a:rPr>
              <a:t>2</a:t>
            </a:r>
            <a:r>
              <a:rPr lang="de-DE" sz="2400"/>
              <a:t>-x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250825" y="5661025"/>
            <a:ext cx="8497888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de-DE" sz="2400"/>
              <a:t>Aus x</a:t>
            </a:r>
            <a:r>
              <a:rPr lang="de-DE" sz="2400" baseline="30000"/>
              <a:t>2</a:t>
            </a:r>
            <a:r>
              <a:rPr lang="de-DE" sz="2400"/>
              <a:t>-2x-3 erhält man noch die Nullstellen x</a:t>
            </a:r>
            <a:r>
              <a:rPr lang="de-DE" sz="2400" baseline="-25000"/>
              <a:t>2</a:t>
            </a:r>
            <a:r>
              <a:rPr lang="de-DE" sz="2400"/>
              <a:t>=-1 und x</a:t>
            </a:r>
            <a:r>
              <a:rPr lang="de-DE" sz="2400" baseline="-25000"/>
              <a:t>3</a:t>
            </a:r>
            <a:r>
              <a:rPr lang="de-DE" sz="2400"/>
              <a:t>=3.</a:t>
            </a:r>
          </a:p>
          <a:p>
            <a:pPr>
              <a:spcBef>
                <a:spcPct val="50000"/>
              </a:spcBef>
            </a:pPr>
            <a:endParaRPr lang="de-DE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2057" grpId="0"/>
      <p:bldP spid="2058" grpId="0"/>
      <p:bldP spid="2059" grpId="0"/>
      <p:bldP spid="2060" grpId="0"/>
      <p:bldP spid="2061" grpId="0"/>
      <p:bldP spid="2062" grpId="0"/>
      <p:bldP spid="2063" grpId="0"/>
      <p:bldP spid="2064" grpId="0"/>
      <p:bldP spid="2065" grpId="0"/>
      <p:bldP spid="2066" grpId="0"/>
      <p:bldP spid="2067" grpId="0"/>
      <p:bldP spid="2068" grpId="0"/>
      <p:bldP spid="2069" grpId="0"/>
      <p:bldP spid="2070" grpId="0"/>
      <p:bldP spid="2071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Bildschirmpräsentation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Standarddesign</vt:lpstr>
      <vt:lpstr>Beispiel 4.3.5.1 (Polynomdivision)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Beispiel 4.3.5.1 (Polynomdivision)</dc:title>
  <dc:creator>Dr. rer. pol. Jens Siebel</dc:creator>
  <cp:lastModifiedBy>Dr. Jens Siebel</cp:lastModifiedBy>
  <cp:revision>36</cp:revision>
  <dcterms:created xsi:type="dcterms:W3CDTF">2008-09-12T19:28:17Z</dcterms:created>
  <dcterms:modified xsi:type="dcterms:W3CDTF">2012-03-05T13:01:04Z</dcterms:modified>
</cp:coreProperties>
</file>